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9" r:id="rId2"/>
    <p:sldId id="279" r:id="rId3"/>
    <p:sldId id="262" r:id="rId4"/>
    <p:sldId id="263" r:id="rId5"/>
    <p:sldId id="273" r:id="rId6"/>
    <p:sldId id="274" r:id="rId7"/>
    <p:sldId id="275" r:id="rId8"/>
    <p:sldId id="277" r:id="rId9"/>
    <p:sldId id="280" r:id="rId10"/>
    <p:sldId id="276" r:id="rId11"/>
    <p:sldId id="267" r:id="rId12"/>
    <p:sldId id="269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992832F5-EA01-48E5-B403-87E193F50680}">
          <p14:sldIdLst>
            <p14:sldId id="259"/>
          </p14:sldIdLst>
        </p14:section>
        <p14:section name="Project Overview" id="{087866C3-7028-482C-8D34-6BF5363FBD75}">
          <p14:sldIdLst/>
        </p14:section>
        <p14:section name="Status Update" id="{521DEF98-8796-4632-831A-16252E9A6054}">
          <p14:sldIdLst>
            <p14:sldId id="279"/>
            <p14:sldId id="262"/>
            <p14:sldId id="263"/>
            <p14:sldId id="273"/>
            <p14:sldId id="274"/>
            <p14:sldId id="275"/>
            <p14:sldId id="277"/>
            <p14:sldId id="280"/>
            <p14:sldId id="276"/>
          </p14:sldIdLst>
        </p14:section>
        <p14:section name="Timeline" id="{CF24EBA6-C924-424D-AC31-A4B9992A87E0}">
          <p14:sldIdLst/>
        </p14:section>
        <p14:section name="Next Steps and Action Items" id="{C24C98EC-938D-4034-8DB8-5E8DBF16E3CB}">
          <p14:sldIdLst>
            <p14:sldId id="267"/>
          </p14:sldIdLst>
        </p14:section>
        <p14:section name="Appendix" id="{E35CCD6A-2288-476E-BC93-C75323AE1F32}">
          <p14:sldIdLst>
            <p14:sldId id="269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1"/>
    </p:ext>
    <p:ext uri="{D31A062A-798A-4329-ABDD-BBA856620510}">
      <p14:defaultImageDpi xmlns:p14="http://schemas.microsoft.com/office/powerpoint/2010/main" xmlns="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4" autoAdjust="0"/>
    <p:restoredTop sz="88187" autoAdjust="0"/>
  </p:normalViewPr>
  <p:slideViewPr>
    <p:cSldViewPr>
      <p:cViewPr varScale="1">
        <p:scale>
          <a:sx n="56" d="100"/>
          <a:sy n="56" d="100"/>
        </p:scale>
        <p:origin x="-1386" y="-90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3388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to give updates for project</a:t>
            </a:r>
            <a:r>
              <a:rPr lang="en-US" baseline="0" dirty="0" smtClean="0"/>
              <a:t> milestones.</a:t>
            </a:r>
            <a:endParaRPr lang="en-US" dirty="0" smtClean="0"/>
          </a:p>
          <a:p>
            <a:endParaRPr lang="en-US" baseline="0" dirty="0" smtClean="0"/>
          </a:p>
          <a:p>
            <a:pPr lvl="0"/>
            <a:r>
              <a:rPr lang="en-US" sz="1000" b="1" dirty="0" smtClean="0"/>
              <a:t>Sections</a:t>
            </a:r>
            <a:endParaRPr lang="en-US" sz="1000" b="0" dirty="0" smtClean="0"/>
          </a:p>
          <a:p>
            <a:pPr lvl="0"/>
            <a:r>
              <a:rPr lang="en-US" sz="1000" b="0" dirty="0" smtClean="0"/>
              <a:t>Right-click on a slide to add sections.</a:t>
            </a:r>
            <a:r>
              <a:rPr lang="en-US" sz="1000" b="0" baseline="0" dirty="0" smtClean="0"/>
              <a:t> Sections can help to organize your slides or facilitate collaboration between multiple authors.</a:t>
            </a:r>
            <a:endParaRPr lang="en-US" sz="1000" b="0" dirty="0" smtClean="0"/>
          </a:p>
          <a:p>
            <a:pPr lvl="0"/>
            <a:endParaRPr lang="en-US" sz="1000" b="1" dirty="0" smtClean="0"/>
          </a:p>
          <a:p>
            <a:pPr lvl="0"/>
            <a:r>
              <a:rPr lang="en-US" sz="1000" b="1" dirty="0" smtClean="0"/>
              <a:t>Notes</a:t>
            </a:r>
          </a:p>
          <a:p>
            <a:pPr lvl="0"/>
            <a:r>
              <a:rPr lang="en-US" sz="1000" dirty="0" smtClean="0"/>
              <a:t>Use the Notes section for delivery notes or to provide additional details for the audience.</a:t>
            </a:r>
            <a:r>
              <a:rPr lang="en-US" sz="10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0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000" dirty="0" smtClean="0"/>
          </a:p>
          <a:p>
            <a:pPr lvl="0">
              <a:buFontTx/>
              <a:buNone/>
            </a:pPr>
            <a:r>
              <a:rPr lang="en-US" sz="10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000" dirty="0" smtClean="0"/>
              <a:t>Pay particular attention to the graphs, charts, and text boxes.</a:t>
            </a:r>
            <a:r>
              <a:rPr lang="en-US" sz="1000" baseline="0" dirty="0" smtClean="0"/>
              <a:t> </a:t>
            </a:r>
            <a:endParaRPr lang="en-US" sz="1000" dirty="0" smtClean="0"/>
          </a:p>
          <a:p>
            <a:pPr lvl="0"/>
            <a:r>
              <a:rPr lang="en-US" sz="1000" dirty="0" smtClean="0"/>
              <a:t>Consider that attendees will print in black and white or grayscale. Run a test print to make sure your colors work when printed in pure black and white and grayscale.</a:t>
            </a:r>
          </a:p>
          <a:p>
            <a:pPr lvl="0">
              <a:buFontTx/>
              <a:buNone/>
            </a:pPr>
            <a:endParaRPr lang="en-US" sz="1000" dirty="0" smtClean="0"/>
          </a:p>
          <a:p>
            <a:pPr lvl="0">
              <a:buFontTx/>
              <a:buNone/>
            </a:pPr>
            <a:r>
              <a:rPr lang="en-US" sz="1000" b="1" dirty="0" smtClean="0"/>
              <a:t>Graphics, tables, and graphs</a:t>
            </a:r>
          </a:p>
          <a:p>
            <a:pPr lvl="0"/>
            <a:r>
              <a:rPr lang="en-US" sz="1000" dirty="0" smtClean="0"/>
              <a:t>Keep it simple: If possible, use consistent, non-distracting styles and colors.</a:t>
            </a:r>
          </a:p>
          <a:p>
            <a:pPr lvl="0"/>
            <a:r>
              <a:rPr lang="en-US" sz="10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680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98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Prepare slides for the appendix in</a:t>
            </a:r>
            <a:r>
              <a:rPr lang="en-US" baseline="0" dirty="0" smtClean="0"/>
              <a:t> the event that more details or supplemental slides are needed. The appendix is also useful if the presentation is distributed later.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Prepare slides for the appendix in</a:t>
            </a:r>
            <a:r>
              <a:rPr lang="en-US" baseline="0" dirty="0" smtClean="0"/>
              <a:t> the event that more details or supplemental slides are needed. The appendix is also useful if the presentation is distributed later.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3989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* If any of</a:t>
            </a:r>
            <a:r>
              <a:rPr lang="en-US" baseline="0" dirty="0" smtClean="0"/>
              <a:t> these issues caused a schedule delay or need to be discussed further, include details in next slide.</a:t>
            </a:r>
          </a:p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Duplicate this slide as necessary if there is more than one issue.</a:t>
            </a:r>
          </a:p>
          <a:p>
            <a:r>
              <a:rPr lang="en-US" dirty="0" smtClean="0"/>
              <a:t>This and related slides</a:t>
            </a:r>
            <a:r>
              <a:rPr lang="en-US" baseline="0" dirty="0" smtClean="0"/>
              <a:t> can be moved to the appendix or hidden if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0496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2930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9112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5147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514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8649-CD09-4625-918D-6E3C598DDC97}" type="datetime1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AvCom,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F7B4-E29B-4953-8DD4-4EE0435EE098}" type="datetime1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AvCom,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6E9E-FA30-4367-8D6E-8883FEDB4383}" type="datetime1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AvCom,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E036-E393-46D8-A8AD-27B02C42FA0B}" type="datetime1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AvCom,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E85A-56BD-45E2-9303-881511AF85B4}" type="datetime1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AvCom,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1AE8-A4A0-492A-BA34-98D9EEAE787E}" type="datetime1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AvCom,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F58-27E4-49F7-8F8E-EE6103F6DD92}" type="datetime1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AvCom, Inc.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FDF7-1E0D-4598-B2E3-EC644511B3BA}" type="datetime1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AvCom,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397C-7E0D-4BFA-9D89-41DB8F368755}" type="datetime1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AvCom,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F85E-140E-4BF5-BB7F-CE876792B684}" type="datetime1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AvCom,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2BC2-4D80-4663-84BB-B89DEB268F27}" type="datetime1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AvCom,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0EE7-F324-4759-AF64-B342C2403F24}" type="datetime1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AvCom,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9.jpe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DPU Electric Grid Modernization Working Group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Fred Avila</a:t>
            </a:r>
          </a:p>
          <a:p>
            <a:r>
              <a:rPr lang="en-US" dirty="0" smtClean="0">
                <a:latin typeface="Times New Roman" pitchFamily="18" charset="0"/>
              </a:rPr>
              <a:t>AvCom, Inc.</a:t>
            </a:r>
          </a:p>
          <a:p>
            <a:r>
              <a:rPr lang="en-US" dirty="0" smtClean="0">
                <a:latin typeface="Times New Roman" pitchFamily="18" charset="0"/>
              </a:rPr>
              <a:t>January 9, 2013</a:t>
            </a:r>
            <a:endParaRPr lang="en-US" dirty="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1440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Is AMI Cost Justifiable?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 has no significant effect on peak demand </a:t>
            </a:r>
            <a:r>
              <a:rPr lang="en-US" baseline="30000" dirty="0" smtClean="0"/>
              <a:t>1, 2</a:t>
            </a:r>
          </a:p>
          <a:p>
            <a:r>
              <a:rPr lang="en-US" dirty="0" smtClean="0"/>
              <a:t>Reported savings are small and questionable 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High drop out rate (at least 1% per month) </a:t>
            </a:r>
            <a:r>
              <a:rPr lang="en-US" baseline="30000" dirty="0" smtClean="0"/>
              <a:t>1, 3</a:t>
            </a:r>
          </a:p>
          <a:p>
            <a:r>
              <a:rPr lang="en-US" dirty="0" smtClean="0"/>
              <a:t>Self selection bias in existing studies 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Significant part of cost justification includes remote shut offs (SCE)</a:t>
            </a:r>
          </a:p>
          <a:p>
            <a:r>
              <a:rPr lang="en-US" dirty="0" smtClean="0"/>
              <a:t>Savings to C&amp;I customers less than residential 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Largest use of electricity was for appliances not easily automatically controlled or load shifted </a:t>
            </a:r>
            <a:r>
              <a:rPr lang="en-US" baseline="30000" dirty="0" smtClean="0"/>
              <a:t>4</a:t>
            </a:r>
          </a:p>
          <a:p>
            <a:pPr marL="0" indent="0"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xmlns="" val="28097433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914400"/>
            <a:ext cx="5410200" cy="914400"/>
          </a:xfrm>
        </p:spPr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065520" y="0"/>
            <a:ext cx="307848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828800"/>
            <a:ext cx="5181600" cy="42973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Energy efficient appliances </a:t>
            </a:r>
            <a:r>
              <a:rPr lang="en-US" baseline="30000" dirty="0" smtClean="0"/>
              <a:t>4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Residential electricity use to rise only .7% per year through 2040 </a:t>
            </a:r>
            <a:r>
              <a:rPr lang="en-US" baseline="30000" dirty="0" smtClean="0"/>
              <a:t>5</a:t>
            </a:r>
          </a:p>
          <a:p>
            <a:r>
              <a:rPr lang="en-US" dirty="0" smtClean="0"/>
              <a:t>Industrial </a:t>
            </a:r>
            <a:r>
              <a:rPr lang="en-US" dirty="0"/>
              <a:t>electricity use to rise only </a:t>
            </a:r>
            <a:r>
              <a:rPr lang="en-US" dirty="0" smtClean="0"/>
              <a:t>.6% per year through 2040 </a:t>
            </a:r>
            <a:r>
              <a:rPr lang="en-US" baseline="30000" dirty="0" smtClean="0"/>
              <a:t>5</a:t>
            </a:r>
          </a:p>
          <a:p>
            <a:endParaRPr lang="en-US" dirty="0" smtClean="0"/>
          </a:p>
          <a:p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124200"/>
            <a:ext cx="8305800" cy="37338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 Results of CL&amp;P Plan–It Wise Energy Pilot</a:t>
            </a:r>
            <a:r>
              <a:rPr lang="en-US" baseline="30000" dirty="0" smtClean="0"/>
              <a:t>     </a:t>
            </a:r>
          </a:p>
          <a:p>
            <a:r>
              <a:rPr lang="en-US" baseline="30000" dirty="0"/>
              <a:t> </a:t>
            </a:r>
            <a:r>
              <a:rPr lang="en-US" baseline="30000" dirty="0" smtClean="0"/>
              <a:t>   </a:t>
            </a:r>
            <a:r>
              <a:rPr lang="en-US" dirty="0" smtClean="0"/>
              <a:t>Docket No. 05-10-03RE01, Compliance order No. 4</a:t>
            </a:r>
          </a:p>
          <a:p>
            <a:r>
              <a:rPr lang="en-US" baseline="30000" dirty="0" smtClean="0"/>
              <a:t>2 “</a:t>
            </a:r>
            <a:r>
              <a:rPr lang="en-US" dirty="0" smtClean="0"/>
              <a:t>The Effect of Utility Time-Varying Pricing and Load Control Strategies on Residential Summer Peak Electricity Use: A Review,” </a:t>
            </a:r>
            <a:r>
              <a:rPr lang="en-US" i="1" dirty="0" smtClean="0"/>
              <a:t>National Research Council Canada</a:t>
            </a:r>
          </a:p>
          <a:p>
            <a:r>
              <a:rPr lang="en-US" baseline="30000" dirty="0" smtClean="0"/>
              <a:t>3</a:t>
            </a:r>
            <a:r>
              <a:rPr lang="en-US" dirty="0" smtClean="0"/>
              <a:t> “Why Time Ran Out on PSE’s Time of Use Program,” </a:t>
            </a:r>
            <a:r>
              <a:rPr lang="en-US" i="1" dirty="0" err="1" smtClean="0"/>
              <a:t>Powergrid</a:t>
            </a:r>
            <a:r>
              <a:rPr lang="en-US" i="1" dirty="0" smtClean="0"/>
              <a:t> International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Bibliography Continued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048000"/>
            <a:ext cx="8305800" cy="37338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 </a:t>
            </a:r>
          </a:p>
          <a:p>
            <a:r>
              <a:rPr lang="en-US" i="1" baseline="30000" dirty="0"/>
              <a:t>4</a:t>
            </a:r>
            <a:r>
              <a:rPr lang="en-US" i="1" dirty="0"/>
              <a:t> “</a:t>
            </a:r>
            <a:r>
              <a:rPr lang="en-US" dirty="0"/>
              <a:t>End-Use Consumption of Electricity 2001,” </a:t>
            </a:r>
            <a:r>
              <a:rPr lang="en-US" i="1" dirty="0"/>
              <a:t>Energy Information Agency, Department of Energy.</a:t>
            </a:r>
          </a:p>
          <a:p>
            <a:endParaRPr lang="en-US" baseline="30000" dirty="0"/>
          </a:p>
          <a:p>
            <a:r>
              <a:rPr lang="en-US" dirty="0" smtClean="0"/>
              <a:t> </a:t>
            </a:r>
            <a:r>
              <a:rPr lang="en-US" baseline="30000" dirty="0" smtClean="0"/>
              <a:t>5</a:t>
            </a:r>
            <a:r>
              <a:rPr lang="en-US" dirty="0" smtClean="0"/>
              <a:t>“U.S. Electricity Use on Wane” </a:t>
            </a:r>
            <a:r>
              <a:rPr lang="en-US" i="1" dirty="0" smtClean="0"/>
              <a:t>Wall Street Journal January 3, 2013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64216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AvCom</a:t>
            </a:r>
            <a:r>
              <a:rPr lang="en-US" smtClean="0"/>
              <a:t>, Inc.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Incorporated in 1996</a:t>
            </a:r>
            <a:endParaRPr lang="en-US" dirty="0"/>
          </a:p>
          <a:p>
            <a:r>
              <a:rPr lang="en-US" dirty="0" smtClean="0"/>
              <a:t>Located in Scituate, MA</a:t>
            </a:r>
            <a:endParaRPr lang="en-US" dirty="0"/>
          </a:p>
          <a:p>
            <a:r>
              <a:rPr lang="en-US" dirty="0" smtClean="0"/>
              <a:t>Manufacturers’ representative and distributor</a:t>
            </a:r>
            <a:endParaRPr lang="en-US" dirty="0"/>
          </a:p>
          <a:p>
            <a:r>
              <a:rPr lang="en-US" dirty="0" smtClean="0"/>
              <a:t>Specialize in measurement and automation </a:t>
            </a:r>
            <a:r>
              <a:rPr lang="en-US" smtClean="0"/>
              <a:t>products for </a:t>
            </a:r>
            <a:r>
              <a:rPr lang="en-US" dirty="0" smtClean="0"/>
              <a:t>the electric, gas and water utilities in New England and New York</a:t>
            </a:r>
          </a:p>
          <a:p>
            <a:r>
              <a:rPr lang="en-US" dirty="0" smtClean="0"/>
              <a:t>Sold three AMI systems in the past year. One </a:t>
            </a:r>
            <a:r>
              <a:rPr lang="en-US" dirty="0" err="1" smtClean="0"/>
              <a:t>OpenWay</a:t>
            </a:r>
            <a:r>
              <a:rPr lang="en-US" dirty="0" smtClean="0"/>
              <a:t>, and two </a:t>
            </a:r>
            <a:r>
              <a:rPr lang="en-US" dirty="0" err="1" smtClean="0"/>
              <a:t>ChoiceConnect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29095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What is Automatic Meter Reading (AMR)?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Designed as a cost effective way to accurately read meters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be implemented gradually with immediate cost savings during installation process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Payback usually 24 to 36 months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Reduced reading costs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Better accuracy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Customer information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Advanced Metering Infrastructure (AMI)?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Fixed Network Infrastructure (2 way communication between meter and utility)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Outage reporting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Remote  Shut-off and Turn-on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Appliance control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Interval data information available for every customer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Flexible TOU (TOU)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Real Time Pricing (RTP)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Critical Peak Pricing (CPP)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Other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Positive and Negative Affects of AMR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  </a:t>
            </a:r>
            <a:r>
              <a:rPr lang="en-US" dirty="0"/>
              <a:t>Cost effective</a:t>
            </a:r>
          </a:p>
          <a:p>
            <a:pPr marL="0" indent="0">
              <a:buNone/>
            </a:pPr>
            <a:r>
              <a:rPr lang="en-US" dirty="0"/>
              <a:t>+  Efficient	</a:t>
            </a:r>
          </a:p>
          <a:p>
            <a:pPr marL="0" indent="0">
              <a:buNone/>
            </a:pPr>
            <a:r>
              <a:rPr lang="en-US" dirty="0"/>
              <a:t>+ </a:t>
            </a:r>
            <a:r>
              <a:rPr lang="en-US" dirty="0" smtClean="0"/>
              <a:t> Accurate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+  Non intrusive</a:t>
            </a:r>
          </a:p>
          <a:p>
            <a:pPr marL="0" indent="0">
              <a:buNone/>
            </a:pPr>
            <a:r>
              <a:rPr lang="en-US" dirty="0"/>
              <a:t>+  Easily implemented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 Inflexible rate structures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 No on demand reads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 No interval data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 No outage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62293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Positive and Negative Affects of 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  Interval data for flexible       rates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+  </a:t>
            </a:r>
            <a:r>
              <a:rPr lang="en-US" dirty="0" smtClean="0"/>
              <a:t>On demand reads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+ </a:t>
            </a:r>
            <a:r>
              <a:rPr lang="en-US" dirty="0" smtClean="0"/>
              <a:t> Accurate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+  </a:t>
            </a:r>
            <a:r>
              <a:rPr lang="en-US" dirty="0" smtClean="0"/>
              <a:t>Remote turn on/shut off</a:t>
            </a:r>
          </a:p>
          <a:p>
            <a:pPr marL="0" indent="0">
              <a:buNone/>
            </a:pPr>
            <a:r>
              <a:rPr lang="en-US" dirty="0" smtClean="0"/>
              <a:t>+  Customer interaction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 High cost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 High maintenance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 Customer resistance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 Overwhelming data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 Not easily justified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7135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 Flexible Rate Structures (TOU, RTP, CPP) Actually Save Substantial Amounts of Electricity and/or  Costs?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Limited buy-in </a:t>
            </a:r>
            <a:r>
              <a:rPr lang="en-US" sz="2400" baseline="30000" dirty="0" smtClean="0"/>
              <a:t>1, 2, 3</a:t>
            </a:r>
            <a:endParaRPr lang="en-US" sz="2400" dirty="0" smtClean="0"/>
          </a:p>
          <a:p>
            <a:r>
              <a:rPr lang="en-US" sz="2400" dirty="0" smtClean="0"/>
              <a:t>High drop out</a:t>
            </a:r>
            <a:r>
              <a:rPr lang="en-US" sz="2400" baseline="30000" dirty="0" smtClean="0"/>
              <a:t> 1, 3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Little consumer savings </a:t>
            </a:r>
            <a:r>
              <a:rPr lang="en-US" sz="2400" baseline="30000" dirty="0" smtClean="0"/>
              <a:t>1, 2</a:t>
            </a:r>
            <a:endParaRPr lang="en-US" sz="2400" dirty="0" smtClean="0"/>
          </a:p>
          <a:p>
            <a:r>
              <a:rPr lang="en-US" sz="2400" dirty="0" smtClean="0"/>
              <a:t>Small kWh savings </a:t>
            </a:r>
            <a:r>
              <a:rPr lang="en-US" sz="2400" baseline="30000" dirty="0" smtClean="0"/>
              <a:t>1, 2, 3, 4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01096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582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 Hybrid Drive-by or AMR Fixed Network a Realistic Alternative? (Software/HAN or </a:t>
            </a:r>
            <a:r>
              <a:rPr lang="en-US" dirty="0" err="1" smtClean="0"/>
              <a:t>ChoiceConnect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Allows customer interaction</a:t>
            </a:r>
          </a:p>
          <a:p>
            <a:r>
              <a:rPr lang="en-US" dirty="0" smtClean="0"/>
              <a:t>Allows appliance control</a:t>
            </a:r>
          </a:p>
          <a:p>
            <a:r>
              <a:rPr lang="en-US" dirty="0" smtClean="0"/>
              <a:t>Interval data for flexible pricing (TOU, RTP, CPP, etc.)</a:t>
            </a:r>
          </a:p>
          <a:p>
            <a:r>
              <a:rPr lang="en-US" dirty="0" smtClean="0"/>
              <a:t>On demand reads</a:t>
            </a:r>
          </a:p>
          <a:p>
            <a:r>
              <a:rPr lang="en-US" dirty="0" smtClean="0"/>
              <a:t>Realistic additional cost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42386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582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err="1" smtClean="0"/>
              <a:t>ChoiceConnect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Fixed Network</a:t>
            </a:r>
            <a:br>
              <a:rPr lang="en-US" sz="3100" dirty="0" smtClean="0"/>
            </a:br>
            <a:r>
              <a:rPr lang="en-US" baseline="30000" dirty="0" smtClean="0"/>
              <a:t/>
            </a:r>
            <a:br>
              <a:rPr lang="en-US" baseline="30000" dirty="0" smtClean="0"/>
            </a:br>
            <a:endParaRPr lang="en-US" baseline="30000" dirty="0"/>
          </a:p>
        </p:txBody>
      </p:sp>
      <p:pic>
        <p:nvPicPr>
          <p:cNvPr id="4" name="Picture 2" descr="FixNet_Components_0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14210"/>
            <a:ext cx="8763000" cy="403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37303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oXR3Z3jBsekg7NRQLn8q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FWXxGAyYfCtF4ddJkuV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LJDTdCySrUB2DNXQJ7PB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816</Words>
  <Application>Microsoft Office PowerPoint</Application>
  <PresentationFormat>On-screen Show (4:3)</PresentationFormat>
  <Paragraphs>125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Project Status Report</vt:lpstr>
      <vt:lpstr>DPU Electric Grid Modernization Working Group </vt:lpstr>
      <vt:lpstr>AvCom, Inc.</vt:lpstr>
      <vt:lpstr>What is Automatic Meter Reading (AMR)?</vt:lpstr>
      <vt:lpstr>What is Advanced Metering Infrastructure (AMI)?</vt:lpstr>
      <vt:lpstr>Positive and Negative Affects of AMR </vt:lpstr>
      <vt:lpstr>Positive and Negative Affects of AMI</vt:lpstr>
      <vt:lpstr>Do Flexible Rate Structures (TOU, RTP, CPP) Actually Save Substantial Amounts of Electricity and/or  Costs?</vt:lpstr>
      <vt:lpstr>Is Hybrid Drive-by or AMR Fixed Network a Realistic Alternative? (Software/HAN or ChoiceConnect)</vt:lpstr>
      <vt:lpstr>ChoiceConnect Fixed Network  </vt:lpstr>
      <vt:lpstr>Is AMI Cost Justifiable?</vt:lpstr>
      <vt:lpstr>Looking Ahead</vt:lpstr>
      <vt:lpstr>Bibliography</vt:lpstr>
      <vt:lpstr>Bibliography 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2013-01-05T16:59:17Z</dcterms:created>
  <dcterms:modified xsi:type="dcterms:W3CDTF">2013-01-09T11:19:54Z</dcterms:modified>
</cp:coreProperties>
</file>